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Spline Sans"/>
      <p:regular r:id="rId19"/>
    </p:embeddedFont>
    <p:embeddedFont>
      <p:font typeface="Spline Sans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622352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Zephyr Workshop - Sensor Subsystem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67462" y="4398407"/>
            <a:ext cx="7381875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comprehensive introduction to Zephyr's sensor abstraction layer, featuring practical implementation with the TMP102 temperature sensor.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7848" y="690682"/>
            <a:ext cx="7308890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Sample Demo: Building and Testing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77848" y="1549003"/>
            <a:ext cx="200620" cy="1969056"/>
          </a:xfrm>
          <a:prstGeom prst="roundRect">
            <a:avLst>
              <a:gd name="adj" fmla="val 15003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79088" y="1749623"/>
            <a:ext cx="222956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Build the Sample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279088" y="2148721"/>
            <a:ext cx="1247346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the west build command to compile the sample for your target board: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1279088" y="2695456"/>
            <a:ext cx="12473464" cy="621983"/>
          </a:xfrm>
          <a:prstGeom prst="roundRect">
            <a:avLst>
              <a:gd name="adj" fmla="val 48394"/>
            </a:avLst>
          </a:prstGeom>
          <a:solidFill>
            <a:srgbClr val="004D36"/>
          </a:solidFill>
          <a:ln/>
        </p:spPr>
      </p:sp>
      <p:sp>
        <p:nvSpPr>
          <p:cNvPr id="7" name="Shape 5"/>
          <p:cNvSpPr/>
          <p:nvPr/>
        </p:nvSpPr>
        <p:spPr>
          <a:xfrm>
            <a:off x="1269087" y="2695456"/>
            <a:ext cx="12493466" cy="621983"/>
          </a:xfrm>
          <a:prstGeom prst="roundRect">
            <a:avLst>
              <a:gd name="adj" fmla="val 4839"/>
            </a:avLst>
          </a:prstGeom>
          <a:solidFill>
            <a:srgbClr val="004D36"/>
          </a:solidFill>
          <a:ln/>
        </p:spPr>
      </p:sp>
      <p:sp>
        <p:nvSpPr>
          <p:cNvPr id="8" name="Text 6"/>
          <p:cNvSpPr/>
          <p:nvPr/>
        </p:nvSpPr>
        <p:spPr>
          <a:xfrm>
            <a:off x="1469708" y="2845951"/>
            <a:ext cx="1209222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west build -p always -b nrf52dk/nrf52832 samples/sensor/tmp112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1178838" y="3668554"/>
            <a:ext cx="200620" cy="1203960"/>
          </a:xfrm>
          <a:prstGeom prst="roundRect">
            <a:avLst>
              <a:gd name="adj" fmla="val 15003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80078" y="3869174"/>
            <a:ext cx="222956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Connect Hardware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580078" y="4268272"/>
            <a:ext cx="1217247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Wire the TMP102 sensor to the development board according to the pinout documentation. 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1479828" y="5023009"/>
            <a:ext cx="200620" cy="2515791"/>
          </a:xfrm>
          <a:prstGeom prst="roundRect">
            <a:avLst>
              <a:gd name="adj" fmla="val 15003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881068" y="5223629"/>
            <a:ext cx="2229564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Flash and Test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881068" y="5622727"/>
            <a:ext cx="1187148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Upload the firmware and verify operation: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1881068" y="6169462"/>
            <a:ext cx="11871484" cy="621983"/>
          </a:xfrm>
          <a:prstGeom prst="roundRect">
            <a:avLst>
              <a:gd name="adj" fmla="val 48394"/>
            </a:avLst>
          </a:prstGeom>
          <a:solidFill>
            <a:srgbClr val="004D36"/>
          </a:solidFill>
          <a:ln/>
        </p:spPr>
      </p:sp>
      <p:sp>
        <p:nvSpPr>
          <p:cNvPr id="16" name="Shape 14"/>
          <p:cNvSpPr/>
          <p:nvPr/>
        </p:nvSpPr>
        <p:spPr>
          <a:xfrm>
            <a:off x="1871067" y="6169462"/>
            <a:ext cx="11891486" cy="621983"/>
          </a:xfrm>
          <a:prstGeom prst="roundRect">
            <a:avLst>
              <a:gd name="adj" fmla="val 4839"/>
            </a:avLst>
          </a:prstGeom>
          <a:solidFill>
            <a:srgbClr val="004D36"/>
          </a:solidFill>
          <a:ln/>
        </p:spPr>
      </p:sp>
      <p:sp>
        <p:nvSpPr>
          <p:cNvPr id="17" name="Text 15"/>
          <p:cNvSpPr/>
          <p:nvPr/>
        </p:nvSpPr>
        <p:spPr>
          <a:xfrm>
            <a:off x="2071688" y="6319957"/>
            <a:ext cx="11490246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west flash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881068" y="7017187"/>
            <a:ext cx="1187148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 the serial output to confirm temperature readings.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68794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Shell Integration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289071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Zephyr allows registering CLI commands via shell subsystem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3381732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comment out the do_main function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3872746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to prj.conf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4558784"/>
            <a:ext cx="128682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       CONFIG_SHELL=y</a:t>
            </a:r>
            <a:pPr algn="l" indent="0" marL="0">
              <a:lnSpc>
                <a:spcPts val="3150"/>
              </a:lnSpc>
              <a:buNone/>
            </a:pP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	CONFIG_SENSOR_SHELL=y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5647730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rebuild and flash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81063" y="6138743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run ‘sensor get tmp112@48 ambient_temp’</a:t>
            </a:r>
            <a:endParaRPr lang="en-US" sz="19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3066455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zephyr abstraction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4269224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change zephyr board to nrf52833/40 or stm32wl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476023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rebuild and run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747" y="655915"/>
            <a:ext cx="5043607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the Sensor Subsystem?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4747" y="1458516"/>
            <a:ext cx="629138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Sensor Subsystem in Zephyr RTOS provides: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834747" y="1880830"/>
            <a:ext cx="348734" cy="348734"/>
          </a:xfrm>
          <a:prstGeom prst="roundRect">
            <a:avLst>
              <a:gd name="adj" fmla="val 66685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38501" y="1931194"/>
            <a:ext cx="5787628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generic interface to interact with various sensor hardware regardless of manufacturer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834747" y="2737247"/>
            <a:ext cx="348734" cy="348734"/>
          </a:xfrm>
          <a:prstGeom prst="roundRect">
            <a:avLst>
              <a:gd name="adj" fmla="val 66685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38501" y="2787610"/>
            <a:ext cx="578762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Portable application code that works across different sensor implementations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834747" y="3396020"/>
            <a:ext cx="348734" cy="348734"/>
          </a:xfrm>
          <a:prstGeom prst="roundRect">
            <a:avLst>
              <a:gd name="adj" fmla="val 66685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338501" y="3446383"/>
            <a:ext cx="578762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Unified API for accelerometers, gyroscopes, temperature sensors, and many more</a:t>
            </a:r>
            <a:endParaRPr lang="en-US" sz="12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1891" y="1493401"/>
            <a:ext cx="6291382" cy="62913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58979"/>
            <a:ext cx="6604635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Abstraction Matters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2561749"/>
            <a:ext cx="4289346" cy="10070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2761" y="382047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Vendor-Agnostic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32761" y="4321135"/>
            <a:ext cx="3785949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Switch between sensor hardware without rewriting application logic, enabling easy hardware upgrades</a:t>
            </a:r>
            <a:endParaRPr lang="en-US" sz="1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408" y="2561749"/>
            <a:ext cx="4289465" cy="10070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22106" y="3820478"/>
            <a:ext cx="3085147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Simplified Architecture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22106" y="4321135"/>
            <a:ext cx="378606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Reduces complexity in the application layer by hiding implementation details</a:t>
            </a:r>
            <a:endParaRPr lang="en-US" sz="19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873" y="2561749"/>
            <a:ext cx="4289346" cy="10070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1571" y="382047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Consistent Pattern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1571" y="4321135"/>
            <a:ext cx="3785949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Universal workflow: fetch → get channel → process data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881063" y="6064687"/>
            <a:ext cx="128682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abstraction is particularly valuable in embedded systems where hardware configurations change frequently during development.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747" y="655915"/>
            <a:ext cx="4437102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 Driver API Overview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747" y="1493401"/>
            <a:ext cx="387548" cy="3875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6010" y="1585436"/>
            <a:ext cx="1847255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sensor_sample_fetch()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416010" y="1955721"/>
            <a:ext cx="57101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Initiates a sensor reading operation, gathering fresh data from the hardware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7" y="2591276"/>
            <a:ext cx="387548" cy="3875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16010" y="2683312"/>
            <a:ext cx="1748790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sensor_channel_get()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416010" y="3053596"/>
            <a:ext cx="57101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Retrieves specific channel values from the most recent fetch operation</a:t>
            </a:r>
            <a:endParaRPr lang="en-US" sz="1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7" y="3689152"/>
            <a:ext cx="387548" cy="3875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16010" y="3781187"/>
            <a:ext cx="1722596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sensor_attr_set()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416010" y="4151471"/>
            <a:ext cx="57101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Optional: Configure sensor attributes like scale, frequency, and sensitivity</a:t>
            </a:r>
            <a:endParaRPr lang="en-US" sz="1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47" y="4787027"/>
            <a:ext cx="387548" cy="38754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16010" y="4879062"/>
            <a:ext cx="1722596" cy="215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sensor_trigger_set()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416010" y="5249347"/>
            <a:ext cx="571011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Registers interrupt handlers or polling callbacks for sensor events</a:t>
            </a:r>
            <a:endParaRPr lang="en-US" sz="12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891" y="1493401"/>
            <a:ext cx="6291382" cy="62913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3085" y="686991"/>
            <a:ext cx="6330315" cy="692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Zephyr Sensor Channels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73085" y="1878806"/>
            <a:ext cx="12884229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Zephyr defines standard channel types that represent different sensor measurements: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873085" y="2558534"/>
            <a:ext cx="4128373" cy="2200632"/>
          </a:xfrm>
          <a:prstGeom prst="roundRect">
            <a:avLst>
              <a:gd name="adj" fmla="val 1700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53001" y="2838450"/>
            <a:ext cx="3568541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SENSOR_CHAN_ACCEL_XYZ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53001" y="3681055"/>
            <a:ext cx="3568541" cy="798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3-axis acceleration data, typically in m/s²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5250894" y="2558534"/>
            <a:ext cx="4128492" cy="2200632"/>
          </a:xfrm>
          <a:prstGeom prst="roundRect">
            <a:avLst>
              <a:gd name="adj" fmla="val 1700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30810" y="2838450"/>
            <a:ext cx="347091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SENSOR_CHAN_GYRO_XYZ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530810" y="3334583"/>
            <a:ext cx="3568660" cy="798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3-axis angular velocity, typically in rad/s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9628823" y="2558534"/>
            <a:ext cx="4128492" cy="2200632"/>
          </a:xfrm>
          <a:prstGeom prst="roundRect">
            <a:avLst>
              <a:gd name="adj" fmla="val 1700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908738" y="2838450"/>
            <a:ext cx="281189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SENSOR_CHAN_TEMP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908738" y="3334583"/>
            <a:ext cx="3568660" cy="798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Temperature readings in degrees Celsius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873085" y="5008602"/>
            <a:ext cx="6317337" cy="1455063"/>
          </a:xfrm>
          <a:prstGeom prst="roundRect">
            <a:avLst>
              <a:gd name="adj" fmla="val 25716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53001" y="5288518"/>
            <a:ext cx="284761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SENSOR_CHAN_LIGHT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153001" y="5784652"/>
            <a:ext cx="5757505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Ambient light levels, often in lux</a:t>
            </a:r>
            <a:endParaRPr lang="en-US" sz="1950" dirty="0"/>
          </a:p>
        </p:txBody>
      </p:sp>
      <p:sp>
        <p:nvSpPr>
          <p:cNvPr id="16" name="Shape 14"/>
          <p:cNvSpPr/>
          <p:nvPr/>
        </p:nvSpPr>
        <p:spPr>
          <a:xfrm>
            <a:off x="7439858" y="5008602"/>
            <a:ext cx="6317456" cy="1455063"/>
          </a:xfrm>
          <a:prstGeom prst="roundRect">
            <a:avLst>
              <a:gd name="adj" fmla="val 2571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719774" y="5288518"/>
            <a:ext cx="29285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SENSOR_CHAN_PRESS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19774" y="5784652"/>
            <a:ext cx="5757624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Atmospheric pressure, typically in kilopascals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873085" y="6744295"/>
            <a:ext cx="12884229" cy="798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Each channel type corresponds to a specific type of physical measurement that can be retrieved from compatible sensors.</a:t>
            </a:r>
            <a:endParaRPr lang="en-US" sz="1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091" y="569714"/>
            <a:ext cx="2992517" cy="373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 Value Struct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725091" y="1297067"/>
            <a:ext cx="6425922" cy="1063466"/>
          </a:xfrm>
          <a:prstGeom prst="roundRect">
            <a:avLst>
              <a:gd name="adj" fmla="val 18994"/>
            </a:avLst>
          </a:prstGeom>
          <a:solidFill>
            <a:srgbClr val="004D36"/>
          </a:solidFill>
          <a:ln/>
        </p:spPr>
      </p:sp>
      <p:sp>
        <p:nvSpPr>
          <p:cNvPr id="4" name="Shape 2"/>
          <p:cNvSpPr/>
          <p:nvPr/>
        </p:nvSpPr>
        <p:spPr>
          <a:xfrm>
            <a:off x="718423" y="1297067"/>
            <a:ext cx="6439257" cy="1063466"/>
          </a:xfrm>
          <a:prstGeom prst="roundRect">
            <a:avLst>
              <a:gd name="adj" fmla="val 1899"/>
            </a:avLst>
          </a:prstGeom>
          <a:solidFill>
            <a:srgbClr val="004D36"/>
          </a:solidFill>
          <a:ln/>
        </p:spPr>
      </p:sp>
      <p:sp>
        <p:nvSpPr>
          <p:cNvPr id="5" name="Text 3"/>
          <p:cNvSpPr/>
          <p:nvPr/>
        </p:nvSpPr>
        <p:spPr>
          <a:xfrm>
            <a:off x="853083" y="1398032"/>
            <a:ext cx="6169938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struct sensor_value {    int val1;  /* integer part */    int val2;  /* fractional part in micro units */};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25091" y="2511981"/>
            <a:ext cx="642592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 example, to represent 20.500000°C: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25091" y="2848451"/>
            <a:ext cx="642592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val1 = 20 (integer part)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25091" y="3110865"/>
            <a:ext cx="642592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val2 = 500000 (fractional part)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25091" y="3447336"/>
            <a:ext cx="6425922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Typical usage in code: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725091" y="3814167"/>
            <a:ext cx="6425922" cy="417314"/>
          </a:xfrm>
          <a:prstGeom prst="roundRect">
            <a:avLst>
              <a:gd name="adj" fmla="val 48404"/>
            </a:avLst>
          </a:prstGeom>
          <a:solidFill>
            <a:srgbClr val="004D36"/>
          </a:solidFill>
          <a:ln/>
        </p:spPr>
      </p:sp>
      <p:sp>
        <p:nvSpPr>
          <p:cNvPr id="11" name="Shape 9"/>
          <p:cNvSpPr/>
          <p:nvPr/>
        </p:nvSpPr>
        <p:spPr>
          <a:xfrm>
            <a:off x="718423" y="3814167"/>
            <a:ext cx="6439257" cy="417314"/>
          </a:xfrm>
          <a:prstGeom prst="roundRect">
            <a:avLst>
              <a:gd name="adj" fmla="val 4840"/>
            </a:avLst>
          </a:prstGeom>
          <a:solidFill>
            <a:srgbClr val="004D36"/>
          </a:solidFill>
          <a:ln/>
        </p:spPr>
      </p:sp>
      <p:sp>
        <p:nvSpPr>
          <p:cNvPr id="12" name="Text 10"/>
          <p:cNvSpPr/>
          <p:nvPr/>
        </p:nvSpPr>
        <p:spPr>
          <a:xfrm>
            <a:off x="853083" y="3915132"/>
            <a:ext cx="6169938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E4E6"/>
                </a:solidFill>
                <a:highlight>
                  <a:srgbClr val="004D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printf("%d.%06d", val.val1, val.val2);</a:t>
            </a:r>
            <a:endParaRPr lang="en-US" sz="10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7007" y="1297067"/>
            <a:ext cx="6425922" cy="6425922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487007" y="7874437"/>
            <a:ext cx="6425922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representation allows for precise readings while avoiding floating-point operations, which can be expensive on embedded systems.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747" y="655915"/>
            <a:ext cx="6053376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TMP112 Implementation of Sensor API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4747" y="1458516"/>
            <a:ext cx="6291382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TMP112 temperature sensor demonstrates how to implement the Zephyr sensor API: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4747" y="2218015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Extends the generic sensor driver interface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834747" y="2582227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Implements required callbacks for initialization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34747" y="2946440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channel-specific data retrieval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834747" y="3310652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Translates raw sensor values to standard format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834747" y="3760113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files to examine: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834747" y="4209574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include/zephyr/drivers/sensor.h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API definition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834747" y="4573786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drivers/sensor/tmp112/tmp112.c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Implementation example</a:t>
            </a:r>
            <a:endParaRPr lang="en-US" sz="12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1891" y="1493401"/>
            <a:ext cx="6291382" cy="62913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070973"/>
            <a:ext cx="840521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Required in DeviceTree?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81063" y="327374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6375" y="3347085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1699141" y="336018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 Description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99141" y="3860840"/>
            <a:ext cx="3261479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 must be properly described in the board's .dts file or in an application-specific overlay file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5275302" y="327374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90614" y="3347085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6093381" y="336018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Bus Connection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93381" y="3860840"/>
            <a:ext cx="326159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Specify the connection method (typically I2C or SPI) with correct bus parameters</a:t>
            </a:r>
            <a:endParaRPr lang="en-US" sz="1950" dirty="0"/>
          </a:p>
        </p:txBody>
      </p:sp>
      <p:sp>
        <p:nvSpPr>
          <p:cNvPr id="11" name="Shape 9"/>
          <p:cNvSpPr/>
          <p:nvPr/>
        </p:nvSpPr>
        <p:spPr>
          <a:xfrm>
            <a:off x="9669661" y="3273743"/>
            <a:ext cx="566380" cy="566380"/>
          </a:xfrm>
          <a:prstGeom prst="roundRect">
            <a:avLst>
              <a:gd name="adj" fmla="val 66678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84973" y="3347085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10487739" y="336018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Required Properties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87739" y="3860840"/>
            <a:ext cx="3261598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 the "compatible" string to match driver, "reg" for address, and any GPIO interrupt connections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881063" y="5755600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747" y="655915"/>
            <a:ext cx="4671298" cy="43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Sample Demo: TMP102 Setup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34747" y="1458516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prepare the TMP102 demo: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4747" y="1907977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1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Navigate to the sample directory: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samples/sensor/tmp112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834747" y="2272189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2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an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app.overlay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file for your board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34747" y="2636401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3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Update the arduino_i2c node from nrf52dk_nrf52832.dts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834747" y="3000613"/>
            <a:ext cx="6291382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Font typeface="+mj-lt"/>
              <a:buAutoNum type="arabicPeriod" startAt="4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the TMP102 sensor node with appropriate address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834747" y="3450074"/>
            <a:ext cx="6291382" cy="620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Hint: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TMP102 is similar to TMP112 but uses a different I2C slave address. Check frdm_k64f.overlay for reference.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1891" y="1493401"/>
            <a:ext cx="6291382" cy="62913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2025-07-02T16:03:53Z</dcterms:created>
  <dcterms:modified xsi:type="dcterms:W3CDTF">2025-07-02T16:03:53Z</dcterms:modified>
</cp:coreProperties>
</file>